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DD65610-0151-4BF1-B547-A3007F302A4E}"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992580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DD65610-0151-4BF1-B547-A3007F302A4E}"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2958753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DD65610-0151-4BF1-B547-A3007F302A4E}"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2455507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DD65610-0151-4BF1-B547-A3007F302A4E}" type="datetimeFigureOut">
              <a:rPr lang="ru-RU" smtClean="0"/>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1923475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DD65610-0151-4BF1-B547-A3007F302A4E}" type="datetimeFigureOut">
              <a:rPr lang="ru-RU" smtClean="0"/>
              <a:t>17.02.2021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1478757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DD65610-0151-4BF1-B547-A3007F302A4E}" type="datetimeFigureOut">
              <a:rPr lang="ru-RU" smtClean="0"/>
              <a:t>17.02.2021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1165729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DD65610-0151-4BF1-B547-A3007F302A4E}" type="datetimeFigureOut">
              <a:rPr lang="ru-RU" smtClean="0"/>
              <a:t>17.02.2021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1333252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DD65610-0151-4BF1-B547-A3007F302A4E}" type="datetimeFigureOut">
              <a:rPr lang="ru-RU" smtClean="0"/>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800574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DD65610-0151-4BF1-B547-A3007F302A4E}" type="datetimeFigureOut">
              <a:rPr lang="ru-RU" smtClean="0"/>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2067090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DD65610-0151-4BF1-B547-A3007F302A4E}"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3046120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DD65610-0151-4BF1-B547-A3007F302A4E}"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784AF45-2E9B-4DAC-93B1-7952CD81C5A8}" type="slidenum">
              <a:rPr lang="ru-RU" smtClean="0"/>
              <a:t>‹#›</a:t>
            </a:fld>
            <a:endParaRPr lang="ru-RU"/>
          </a:p>
        </p:txBody>
      </p:sp>
    </p:spTree>
    <p:extLst>
      <p:ext uri="{BB962C8B-B14F-4D97-AF65-F5344CB8AC3E}">
        <p14:creationId xmlns:p14="http://schemas.microsoft.com/office/powerpoint/2010/main" val="800735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D65610-0151-4BF1-B547-A3007F302A4E}" type="datetimeFigureOut">
              <a:rPr lang="ru-RU" smtClean="0"/>
              <a:t>17.02.2021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84AF45-2E9B-4DAC-93B1-7952CD81C5A8}" type="slidenum">
              <a:rPr lang="ru-RU" smtClean="0"/>
              <a:t>‹#›</a:t>
            </a:fld>
            <a:endParaRPr lang="ru-RU"/>
          </a:p>
        </p:txBody>
      </p:sp>
    </p:spTree>
    <p:extLst>
      <p:ext uri="{BB962C8B-B14F-4D97-AF65-F5344CB8AC3E}">
        <p14:creationId xmlns:p14="http://schemas.microsoft.com/office/powerpoint/2010/main" val="3765415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3463084"/>
          </a:xfrm>
        </p:spPr>
        <p:txBody>
          <a:bodyPr>
            <a:normAutofit/>
          </a:bodyPr>
          <a:lstStyle/>
          <a:p>
            <a:r>
              <a:rPr lang="ru-RU" sz="4400" b="1" smtClean="0">
                <a:latin typeface="Bookman Old Style" panose="02050604050505020204" pitchFamily="18" charset="0"/>
              </a:rPr>
              <a:t>Жер туралы мәліметтерді жүйелеу.</a:t>
            </a:r>
            <a:br>
              <a:rPr lang="ru-RU" sz="4400" b="1" smtClean="0">
                <a:latin typeface="Bookman Old Style" panose="02050604050505020204" pitchFamily="18" charset="0"/>
              </a:rPr>
            </a:br>
            <a:r>
              <a:rPr lang="ru-RU" sz="4400" b="1" smtClean="0">
                <a:latin typeface="Bookman Old Style" panose="02050604050505020204" pitchFamily="18" charset="0"/>
              </a:rPr>
              <a:t>Жер кадастры жүйесіне қойылатын талаптар.</a:t>
            </a:r>
            <a:endParaRPr lang="ru-RU" sz="4400" b="1">
              <a:latin typeface="Bookman Old Style" panose="02050604050505020204" pitchFamily="18" charset="0"/>
            </a:endParaRPr>
          </a:p>
        </p:txBody>
      </p:sp>
    </p:spTree>
    <p:extLst>
      <p:ext uri="{BB962C8B-B14F-4D97-AF65-F5344CB8AC3E}">
        <p14:creationId xmlns:p14="http://schemas.microsoft.com/office/powerpoint/2010/main" val="2087262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8566" y="1021975"/>
            <a:ext cx="10905563" cy="4249271"/>
          </a:xfrm>
        </p:spPr>
        <p:txBody>
          <a:bodyPr>
            <a:normAutofit/>
          </a:bodyPr>
          <a:lstStyle/>
          <a:p>
            <a:pPr algn="just"/>
            <a:r>
              <a:rPr lang="ru-RU" sz="3200" smtClean="0">
                <a:latin typeface="Bookman Old Style" panose="02050604050505020204" pitchFamily="18" charset="0"/>
              </a:rPr>
              <a:t>Жер кадастры - бұл жер-кадастрлық объектінің жай-күйін немесе өзгеруін үнемі бақылау арқылы немесе кезең-кезеңімен жасалатын жер туралы мәліметтердің жүйелі жиынтығы. Бұл жер кадастрын жер және жер пайдалану туралы шынайы мәліметтерді өңдеуге және алуға бағытталған ұйымдастырушылық-шаруашылық, экономикалық, әлеуметтік, техникалық және заңдық іс-шаралар кешені ретінде сипаттайды.</a:t>
            </a:r>
            <a:endParaRPr lang="ru-RU" sz="3200">
              <a:latin typeface="Bookman Old Style" panose="02050604050505020204" pitchFamily="18" charset="0"/>
            </a:endParaRPr>
          </a:p>
        </p:txBody>
      </p:sp>
    </p:spTree>
    <p:extLst>
      <p:ext uri="{BB962C8B-B14F-4D97-AF65-F5344CB8AC3E}">
        <p14:creationId xmlns:p14="http://schemas.microsoft.com/office/powerpoint/2010/main" val="994856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6143" y="927847"/>
            <a:ext cx="10905563" cy="3267634"/>
          </a:xfrm>
        </p:spPr>
        <p:txBody>
          <a:bodyPr>
            <a:normAutofit/>
          </a:bodyPr>
          <a:lstStyle/>
          <a:p>
            <a:pPr algn="just"/>
            <a:r>
              <a:rPr lang="ru-RU" sz="3200" smtClean="0">
                <a:latin typeface="Bookman Old Style" panose="02050604050505020204" pitchFamily="18" charset="0"/>
              </a:rPr>
              <a:t>Жер туралы мәліметтерді жинау және жүйелеу жер қорының сипаттамасын толық көлемде және жеткілікті деңгейде қамтамасыз ете отырып, бірыңғай әдістеме мен белгілі бір жүйе бойынша </a:t>
            </a:r>
            <a:r>
              <a:rPr lang="ru-RU" sz="3200" smtClean="0">
                <a:latin typeface="Bookman Old Style" panose="02050604050505020204" pitchFamily="18" charset="0"/>
              </a:rPr>
              <a:t>келесідей бағыттарда </a:t>
            </a:r>
            <a:r>
              <a:rPr lang="ru-RU" sz="3200" smtClean="0">
                <a:latin typeface="Bookman Old Style" panose="02050604050505020204" pitchFamily="18" charset="0"/>
              </a:rPr>
              <a:t>жүзеге асырылады.</a:t>
            </a:r>
            <a:endParaRPr lang="ru-RU" sz="3200">
              <a:latin typeface="Bookman Old Style" panose="02050604050505020204" pitchFamily="18" charset="0"/>
            </a:endParaRPr>
          </a:p>
        </p:txBody>
      </p:sp>
    </p:spTree>
    <p:extLst>
      <p:ext uri="{BB962C8B-B14F-4D97-AF65-F5344CB8AC3E}">
        <p14:creationId xmlns:p14="http://schemas.microsoft.com/office/powerpoint/2010/main" val="1951727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43754" y="295834"/>
            <a:ext cx="10892118" cy="5271247"/>
          </a:xfrm>
        </p:spPr>
        <p:txBody>
          <a:bodyPr>
            <a:normAutofit/>
          </a:bodyPr>
          <a:lstStyle/>
          <a:p>
            <a:pPr algn="just"/>
            <a:r>
              <a:rPr lang="ru-RU" sz="2600" b="1" smtClean="0">
                <a:latin typeface="Bookman Old Style" panose="02050604050505020204" pitchFamily="18" charset="0"/>
              </a:rPr>
              <a:t>1. Табиғи жағдайды есепке алу. </a:t>
            </a:r>
            <a:r>
              <a:rPr lang="ru-RU" sz="2600" smtClean="0">
                <a:latin typeface="Bookman Old Style" panose="02050604050505020204" pitchFamily="18" charset="0"/>
              </a:rPr>
              <a:t>Әрбір жер алқабы, жер учаскесі, алқап, аумақ, жер пайдалану климаттық жағдайлармен, топырақтармен, рельефпен, өсімдік жамылғысымен, жердің биоклиматтық жағдайымен сипатталады. Осы факторлардың әрқайсысы қоршаған ортаның жай-күйіне, өсімдіктердің өсуі мен дамуына, ауылшаруашылық өнімдерінің мөлшері мен сапасына, құрылыс объектілерін орналастыруға, жерді пайдалану мен қорғау режиміне айтарлықтай әсер етеді. Жер аумақтарының табиғи жағдайы туралы мәліметтерді жинау қаншалықты толық, дұрыс және негізді жүргізілгеніне, жер кадастры деректерінің қаншалықты дұрыс және объективті екендігіне, олардың ауыл шаруашылығы жерлерін, қала құрылысының құндылығын бағалау үшін қаншалықты жарамды екендігі байланысты.</a:t>
            </a:r>
            <a:endParaRPr lang="ru-RU" sz="2600">
              <a:latin typeface="Bookman Old Style" panose="02050604050505020204" pitchFamily="18" charset="0"/>
            </a:endParaRPr>
          </a:p>
        </p:txBody>
      </p:sp>
    </p:spTree>
    <p:extLst>
      <p:ext uri="{BB962C8B-B14F-4D97-AF65-F5344CB8AC3E}">
        <p14:creationId xmlns:p14="http://schemas.microsoft.com/office/powerpoint/2010/main" val="500278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647" y="1089212"/>
            <a:ext cx="10676965" cy="3254187"/>
          </a:xfrm>
        </p:spPr>
        <p:txBody>
          <a:bodyPr>
            <a:normAutofit/>
          </a:bodyPr>
          <a:lstStyle/>
          <a:p>
            <a:pPr algn="just"/>
            <a:r>
              <a:rPr lang="ru-RU" sz="2600" b="1" smtClean="0">
                <a:latin typeface="Bookman Old Style" panose="02050604050505020204" pitchFamily="18" charset="0"/>
              </a:rPr>
              <a:t>2. Жердің шаруашылық жағдайы. </a:t>
            </a:r>
            <a:r>
              <a:rPr lang="ru-RU" sz="2600" smtClean="0">
                <a:latin typeface="Bookman Old Style" panose="02050604050505020204" pitchFamily="18" charset="0"/>
              </a:rPr>
              <a:t>Әр түрлі қызмет салалары мен экологиялық тұрақты ландшафтық аумақтарға қатысты жер алқаптарының, учаскелердің, массивтердің және жерді пайдаланудың орналасқан жерін қамтитын жердің ұйымдық-аумақтық жағдайын белгілеу. Осы параметрлер бойынша жердің шаруашылық жағдайы туралы мәліметтерді жинау және зерделеу жүргізіледі.</a:t>
            </a:r>
            <a:endParaRPr lang="ru-RU" sz="2600">
              <a:latin typeface="Bookman Old Style" panose="02050604050505020204" pitchFamily="18" charset="0"/>
            </a:endParaRPr>
          </a:p>
        </p:txBody>
      </p:sp>
    </p:spTree>
    <p:extLst>
      <p:ext uri="{BB962C8B-B14F-4D97-AF65-F5344CB8AC3E}">
        <p14:creationId xmlns:p14="http://schemas.microsoft.com/office/powerpoint/2010/main" val="232491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03412" y="645458"/>
            <a:ext cx="10475259" cy="4491318"/>
          </a:xfrm>
        </p:spPr>
        <p:txBody>
          <a:bodyPr>
            <a:normAutofit/>
          </a:bodyPr>
          <a:lstStyle/>
          <a:p>
            <a:pPr algn="just"/>
            <a:r>
              <a:rPr lang="ru-RU" sz="2600" b="1" smtClean="0">
                <a:latin typeface="Bookman Old Style" panose="02050604050505020204" pitchFamily="18" charset="0"/>
              </a:rPr>
              <a:t>3. Жердің нормативтік-құқықтық жағдайы. </a:t>
            </a:r>
            <a:r>
              <a:rPr lang="ru-RU" sz="2600" smtClean="0">
                <a:latin typeface="Bookman Old Style" panose="02050604050505020204" pitchFamily="18" charset="0"/>
              </a:rPr>
              <a:t>Қазақстан Республикасының Конституциясымен, Қазақстан Республикасының Жер және Азаматтық Кодекстерімен және басқа да заңнамалық актілермен қамтамасыз етіледі. Жекелеген жер учаскелері мен жер пайдаланудың құқықтық жағдайы тұтастай сол немесе өзге жер учаскесіне құқықпен айқындалады. Жердің нормативтік жай-күйі жерді пайдалану және қорғау шарттарымен, тәртібімен, сондай-ақ оларды әртүрлі шаруашылық мұқтаждары үшін берумен айқындалады, яғни объектінің құқықтық сипаты туралы мәліметтерді жинау және зерделеу жүзеге асырылады.</a:t>
            </a:r>
            <a:endParaRPr lang="ru-RU" sz="2600">
              <a:latin typeface="Bookman Old Style" panose="02050604050505020204" pitchFamily="18" charset="0"/>
            </a:endParaRPr>
          </a:p>
        </p:txBody>
      </p:sp>
    </p:spTree>
    <p:extLst>
      <p:ext uri="{BB962C8B-B14F-4D97-AF65-F5344CB8AC3E}">
        <p14:creationId xmlns:p14="http://schemas.microsoft.com/office/powerpoint/2010/main" val="2919276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79929" y="753035"/>
            <a:ext cx="10434918" cy="3684494"/>
          </a:xfrm>
        </p:spPr>
        <p:txBody>
          <a:bodyPr>
            <a:normAutofit/>
          </a:bodyPr>
          <a:lstStyle/>
          <a:p>
            <a:pPr algn="just"/>
            <a:r>
              <a:rPr lang="ru-RU" sz="2600" smtClean="0">
                <a:latin typeface="Bookman Old Style" panose="02050604050505020204" pitchFamily="18" charset="0"/>
              </a:rPr>
              <a:t>4. </a:t>
            </a:r>
            <a:r>
              <a:rPr lang="ru-RU" sz="2600" b="1" smtClean="0">
                <a:latin typeface="Bookman Old Style" panose="02050604050505020204" pitchFamily="18" charset="0"/>
              </a:rPr>
              <a:t>Жер учаскелерінің экологиялық жағдайы </a:t>
            </a:r>
            <a:r>
              <a:rPr lang="ru-RU" sz="2600" smtClean="0">
                <a:latin typeface="Bookman Old Style" panose="02050604050505020204" pitchFamily="18" charset="0"/>
              </a:rPr>
              <a:t>қоршаған ортаның жай-күйін, оның ластану дәрежесін, экологиялық жағымсыз процестердің көздерін, яғни ауаның, судың, топырақтың, өсімдіктердің ластану дәрежесі, мұндай ластанудың сипаты, жерді және қоршаған ортаны ластайтын және уландыратын көздердің әсерінен қорғау жөніндегі іс-шаралар, іргелес агроландшафттардың экологиялық қауіпсіздік дәрежесі туралы мәліметтерді жинауды, жүйелеуді және өңдеуді сипаттайды.</a:t>
            </a:r>
            <a:endParaRPr lang="ru-RU" sz="2600">
              <a:latin typeface="Bookman Old Style" panose="02050604050505020204" pitchFamily="18" charset="0"/>
            </a:endParaRPr>
          </a:p>
        </p:txBody>
      </p:sp>
    </p:spTree>
    <p:extLst>
      <p:ext uri="{BB962C8B-B14F-4D97-AF65-F5344CB8AC3E}">
        <p14:creationId xmlns:p14="http://schemas.microsoft.com/office/powerpoint/2010/main" val="3813666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79929" y="753035"/>
            <a:ext cx="10434918" cy="3684494"/>
          </a:xfrm>
        </p:spPr>
        <p:txBody>
          <a:bodyPr>
            <a:normAutofit/>
          </a:bodyPr>
          <a:lstStyle/>
          <a:p>
            <a:pPr algn="just"/>
            <a:r>
              <a:rPr lang="ru-RU" sz="2800" b="1" smtClean="0">
                <a:latin typeface="Bookman Old Style" panose="02050604050505020204" pitchFamily="18" charset="0"/>
              </a:rPr>
              <a:t>5 Іргелес агроландшафттағы жерлердің энергетикалық жағдайы </a:t>
            </a:r>
            <a:r>
              <a:rPr lang="ru-RU" sz="2800" smtClean="0">
                <a:latin typeface="Bookman Old Style" panose="02050604050505020204" pitchFamily="18" charset="0"/>
              </a:rPr>
              <a:t>топырақтың қоректік заттармен қанығу дәрежесін, топырақтың серпімділігі мен тұрақтылығын, топырақ жамылғысының су-физикалық және агрохимиялық күйін және жер бетінің энергия сыйымдылығының басқа да сипаттамаларын сипаттайды</a:t>
            </a:r>
            <a:endParaRPr lang="ru-RU" sz="2800">
              <a:latin typeface="Bookman Old Style" panose="02050604050505020204" pitchFamily="18" charset="0"/>
            </a:endParaRPr>
          </a:p>
        </p:txBody>
      </p:sp>
    </p:spTree>
    <p:extLst>
      <p:ext uri="{BB962C8B-B14F-4D97-AF65-F5344CB8AC3E}">
        <p14:creationId xmlns:p14="http://schemas.microsoft.com/office/powerpoint/2010/main" val="2371052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5424" y="860611"/>
            <a:ext cx="10219764" cy="2326341"/>
          </a:xfrm>
        </p:spPr>
        <p:txBody>
          <a:bodyPr>
            <a:normAutofit/>
          </a:bodyPr>
          <a:lstStyle/>
          <a:p>
            <a:pPr algn="just"/>
            <a:r>
              <a:rPr lang="ru-RU" sz="2800" smtClean="0">
                <a:latin typeface="Bookman Old Style" panose="02050604050505020204" pitchFamily="18" charset="0"/>
              </a:rPr>
              <a:t>Жер кадастры объектісі туралы барлық алынған мәліметтер жерді сандық, сапалық және экономикалық бағалаудың, сондай-ақ жер кадастрының жалпы жүйесінің негізі болып табылады.</a:t>
            </a:r>
            <a:endParaRPr lang="ru-RU" sz="2800">
              <a:latin typeface="Bookman Old Style" panose="02050604050505020204" pitchFamily="18" charset="0"/>
            </a:endParaRPr>
          </a:p>
        </p:txBody>
      </p:sp>
    </p:spTree>
    <p:extLst>
      <p:ext uri="{BB962C8B-B14F-4D97-AF65-F5344CB8AC3E}">
        <p14:creationId xmlns:p14="http://schemas.microsoft.com/office/powerpoint/2010/main" val="1945921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49625" y="268940"/>
            <a:ext cx="10690410" cy="5795683"/>
          </a:xfrm>
        </p:spPr>
        <p:txBody>
          <a:bodyPr>
            <a:normAutofit fontScale="90000"/>
          </a:bodyPr>
          <a:lstStyle/>
          <a:p>
            <a:pPr algn="just"/>
            <a:r>
              <a:rPr lang="ru-RU" sz="2800" smtClean="0">
                <a:latin typeface="Bookman Old Style" panose="02050604050505020204" pitchFamily="18" charset="0"/>
              </a:rPr>
              <a:t>Жер кадастры жүйесі мынадай </a:t>
            </a:r>
            <a:r>
              <a:rPr lang="ru-RU" sz="2800" i="1" smtClean="0">
                <a:latin typeface="Bookman Old Style" panose="02050604050505020204" pitchFamily="18" charset="0"/>
              </a:rPr>
              <a:t>талаптарға</a:t>
            </a:r>
            <a:r>
              <a:rPr lang="ru-RU" sz="2800" smtClean="0">
                <a:latin typeface="Bookman Old Style" panose="02050604050505020204" pitchFamily="18" charset="0"/>
              </a:rPr>
              <a:t> сәйкес келуі тиіс: </a:t>
            </a:r>
            <a:br>
              <a:rPr lang="ru-RU" sz="2800" smtClean="0">
                <a:latin typeface="Bookman Old Style" panose="02050604050505020204" pitchFamily="18" charset="0"/>
              </a:rPr>
            </a:br>
            <a:r>
              <a:rPr lang="ru-RU" sz="2800" smtClean="0">
                <a:latin typeface="Bookman Old Style" panose="02050604050505020204" pitchFamily="18" charset="0"/>
              </a:rPr>
              <a:t>- ЖК жүргізу бірыңғай әдістеме бойынша жүзеге асырылуы тиіс; </a:t>
            </a:r>
            <a:br>
              <a:rPr lang="ru-RU" sz="2800" smtClean="0">
                <a:latin typeface="Bookman Old Style" panose="02050604050505020204" pitchFamily="18" charset="0"/>
              </a:rPr>
            </a:br>
            <a:r>
              <a:rPr lang="ru-RU" sz="2800" smtClean="0">
                <a:latin typeface="Bookman Old Style" panose="02050604050505020204" pitchFamily="18" charset="0"/>
              </a:rPr>
              <a:t>- нысаналы мақсаттағы жерлердің саны мен сапасының есебін жүргізу жерді алқаптар, олардың экологиялық, технологиялық және қала құрылысы қасиеттері бойынша жарамдылық санаттары бойынша жіктеумен бір мезгілде жүзеге асырылуы тиіс; </a:t>
            </a:r>
            <a:br>
              <a:rPr lang="ru-RU" sz="2800" smtClean="0">
                <a:latin typeface="Bookman Old Style" panose="02050604050505020204" pitchFamily="18" charset="0"/>
              </a:rPr>
            </a:br>
            <a:r>
              <a:rPr lang="ru-RU" sz="2800" smtClean="0">
                <a:latin typeface="Bookman Old Style" panose="02050604050505020204" pitchFamily="18" charset="0"/>
              </a:rPr>
              <a:t>- әртүрлі нысаналы мақсаттағы жерлерді бағалау жердің әрбір санаты үшін жерді неғұрлым тиімді пайдалануды қамтамасыз ету және олар үшін ақы белгілеу мақсатында нақты заттай, құндық және салыстырмалы көрсеткіштер жүйесін белгілеумен аяқталуы тиіс; </a:t>
            </a:r>
            <a:br>
              <a:rPr lang="ru-RU" sz="2800" smtClean="0">
                <a:latin typeface="Bookman Old Style" panose="02050604050505020204" pitchFamily="18" charset="0"/>
              </a:rPr>
            </a:br>
            <a:r>
              <a:rPr lang="ru-RU" sz="2800" smtClean="0">
                <a:latin typeface="Bookman Old Style" panose="02050604050505020204" pitchFamily="18" charset="0"/>
              </a:rPr>
              <a:t>- жерді қорғауға байланысты сапалық көрсеткіштер жүйесін негіздеу мен белгілеуді олардың аймақтық және өңірлік ерекшеліктерін ескере отырып, күрделі табиғи объект ретінде алқаптарға кешенді көзқарас негізінде жүзеге асырған орынды.</a:t>
            </a:r>
            <a:endParaRPr lang="ru-RU" sz="2800">
              <a:latin typeface="Bookman Old Style" panose="02050604050505020204" pitchFamily="18" charset="0"/>
            </a:endParaRPr>
          </a:p>
        </p:txBody>
      </p:sp>
    </p:spTree>
    <p:extLst>
      <p:ext uri="{BB962C8B-B14F-4D97-AF65-F5344CB8AC3E}">
        <p14:creationId xmlns:p14="http://schemas.microsoft.com/office/powerpoint/2010/main" val="199427218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TotalTime>
  <Words>434</Words>
  <Application>Microsoft Office PowerPoint</Application>
  <PresentationFormat>Широкоэкранный</PresentationFormat>
  <Paragraphs>10</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Bookman Old Style</vt:lpstr>
      <vt:lpstr>Calibri</vt:lpstr>
      <vt:lpstr>Calibri Light</vt:lpstr>
      <vt:lpstr>Тема Office</vt:lpstr>
      <vt:lpstr>Жер туралы мәліметтерді жүйелеу. Жер кадастры жүйесіне қойылатын талаптар.</vt:lpstr>
      <vt:lpstr>Жер кадастры - бұл жер-кадастрлық объектінің жай-күйін немесе өзгеруін үнемі бақылау арқылы немесе кезең-кезеңімен жасалатын жер туралы мәліметтердің жүйелі жиынтығы. Бұл жер кадастрын жер және жер пайдалану туралы шынайы мәліметтерді өңдеуге және алуға бағытталған ұйымдастырушылық-шаруашылық, экономикалық, әлеуметтік, техникалық және заңдық іс-шаралар кешені ретінде сипаттайды.</vt:lpstr>
      <vt:lpstr>Жер туралы мәліметтерді жинау және жүйелеу жер қорының сипаттамасын толық көлемде және жеткілікті деңгейде қамтамасыз ете отырып, бірыңғай әдістеме мен белгілі бір жүйе бойынша келесідей бағыттарда жүзеге асырылады.</vt:lpstr>
      <vt:lpstr>1. Табиғи жағдайды есепке алу. Әрбір жер алқабы, жер учаскесі, алқап, аумақ, жер пайдалану климаттық жағдайлармен, топырақтармен, рельефпен, өсімдік жамылғысымен, жердің биоклиматтық жағдайымен сипатталады. Осы факторлардың әрқайсысы қоршаған ортаның жай-күйіне, өсімдіктердің өсуі мен дамуына, ауылшаруашылық өнімдерінің мөлшері мен сапасына, құрылыс объектілерін орналастыруға, жерді пайдалану мен қорғау режиміне айтарлықтай әсер етеді. Жер аумақтарының табиғи жағдайы туралы мәліметтерді жинау қаншалықты толық, дұрыс және негізді жүргізілгеніне, жер кадастры деректерінің қаншалықты дұрыс және объективті екендігіне, олардың ауыл шаруашылығы жерлерін, қала құрылысының құндылығын бағалау үшін қаншалықты жарамды екендігі байланысты.</vt:lpstr>
      <vt:lpstr>2. Жердің шаруашылық жағдайы. Әр түрлі қызмет салалары мен экологиялық тұрақты ландшафтық аумақтарға қатысты жер алқаптарының, учаскелердің, массивтердің және жерді пайдаланудың орналасқан жерін қамтитын жердің ұйымдық-аумақтық жағдайын белгілеу. Осы параметрлер бойынша жердің шаруашылық жағдайы туралы мәліметтерді жинау және зерделеу жүргізіледі.</vt:lpstr>
      <vt:lpstr>3. Жердің нормативтік-құқықтық жағдайы. Қазақстан Республикасының Конституциясымен, Қазақстан Республикасының Жер және Азаматтық Кодекстерімен және басқа да заңнамалық актілермен қамтамасыз етіледі. Жекелеген жер учаскелері мен жер пайдаланудың құқықтық жағдайы тұтастай сол немесе өзге жер учаскесіне құқықпен айқындалады. Жердің нормативтік жай-күйі жерді пайдалану және қорғау шарттарымен, тәртібімен, сондай-ақ оларды әртүрлі шаруашылық мұқтаждары үшін берумен айқындалады, яғни объектінің құқықтық сипаты туралы мәліметтерді жинау және зерделеу жүзеге асырылады.</vt:lpstr>
      <vt:lpstr>4. Жер учаскелерінің экологиялық жағдайы қоршаған ортаның жай-күйін, оның ластану дәрежесін, экологиялық жағымсыз процестердің көздерін, яғни ауаның, судың, топырақтың, өсімдіктердің ластану дәрежесі, мұндай ластанудың сипаты, жерді және қоршаған ортаны ластайтын және уландыратын көздердің әсерінен қорғау жөніндегі іс-шаралар, іргелес агроландшафттардың экологиялық қауіпсіздік дәрежесі туралы мәліметтерді жинауды, жүйелеуді және өңдеуді сипаттайды.</vt:lpstr>
      <vt:lpstr>5 Іргелес агроландшафттағы жерлердің энергетикалық жағдайы топырақтың қоректік заттармен қанығу дәрежесін, топырақтың серпімділігі мен тұрақтылығын, топырақ жамылғысының су-физикалық және агрохимиялық күйін және жер бетінің энергия сыйымдылығының басқа да сипаттамаларын сипаттайды</vt:lpstr>
      <vt:lpstr>Жер кадастры объектісі туралы барлық алынған мәліметтер жерді сандық, сапалық және экономикалық бағалаудың, сондай-ақ жер кадастрының жалпы жүйесінің негізі болып табылады.</vt:lpstr>
      <vt:lpstr>Жер кадастры жүйесі мынадай талаптарға сәйкес келуі тиіс:  - ЖК жүргізу бірыңғай әдістеме бойынша жүзеге асырылуы тиіс;  - нысаналы мақсаттағы жерлердің саны мен сапасының есебін жүргізу жерді алқаптар, олардың экологиялық, технологиялық және қала құрылысы қасиеттері бойынша жарамдылық санаттары бойынша жіктеумен бір мезгілде жүзеге асырылуы тиіс;  - әртүрлі нысаналы мақсаттағы жерлерді бағалау жердің әрбір санаты үшін жерді неғұрлым тиімді пайдалануды қамтамасыз ету және олар үшін ақы белгілеу мақсатында нақты заттай, құндық және салыстырмалы көрсеткіштер жүйесін белгілеумен аяқталуы тиіс;  - жерді қорғауға байланысты сапалық көрсеткіштер жүйесін негіздеу мен белгілеуді олардың аймақтық және өңірлік ерекшеліктерін ескере отырып, күрделі табиғи объект ретінде алқаптарға кешенді көзқарас негізінде жүзеге асырған орынды.</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 туралы мәліметтерді жүйелеу. Жер кадастры жүйесіне қойылатын талаптар.</dc:title>
  <dc:creator>RePack by Diakov</dc:creator>
  <cp:lastModifiedBy>RePack by Diakov</cp:lastModifiedBy>
  <cp:revision>20</cp:revision>
  <dcterms:created xsi:type="dcterms:W3CDTF">2021-02-17T05:05:40Z</dcterms:created>
  <dcterms:modified xsi:type="dcterms:W3CDTF">2021-02-17T07:41:20Z</dcterms:modified>
</cp:coreProperties>
</file>